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0691813" cy="15119350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2" userDrawn="1">
          <p15:clr>
            <a:srgbClr val="A4A3A4"/>
          </p15:clr>
        </p15:guide>
        <p15:guide id="2" pos="336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15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 varScale="1">
        <p:scale>
          <a:sx n="47" d="100"/>
          <a:sy n="47" d="100"/>
        </p:scale>
        <p:origin x="1428" y="84"/>
      </p:cViewPr>
      <p:guideLst>
        <p:guide orient="horz" pos="4762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313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4652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436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3505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297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91831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98642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3965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14433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1190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67981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D5A26-29DF-4B03-A0FE-C8A8D775E907}" type="datetimeFigureOut">
              <a:rPr lang="ko-KR" altLang="en-US" smtClean="0"/>
              <a:t>2021-09-08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7DAEB6-19AC-4B34-B2F6-766968C459D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1872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69208" rtl="0" eaLnBrk="1" latinLnBrk="1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1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1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1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그림 2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" y="0"/>
            <a:ext cx="10691127" cy="15119350"/>
          </a:xfrm>
          <a:prstGeom prst="rect">
            <a:avLst/>
          </a:prstGeom>
        </p:spPr>
      </p:pic>
      <p:sp>
        <p:nvSpPr>
          <p:cNvPr id="7" name="직사각형 6"/>
          <p:cNvSpPr/>
          <p:nvPr/>
        </p:nvSpPr>
        <p:spPr>
          <a:xfrm>
            <a:off x="3147821" y="5575827"/>
            <a:ext cx="744315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82524"/>
            <a:r>
              <a:rPr lang="ko-KR" altLang="en-US" sz="24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Medium" panose="020B0600000101010101" pitchFamily="50" charset="-127"/>
                <a:ea typeface="KT서체 Medium" panose="020B0600000101010101" pitchFamily="50" charset="-127"/>
              </a:rPr>
              <a:t>아래 번호로 전화하시면</a:t>
            </a:r>
            <a:r>
              <a:rPr lang="en-US" altLang="ko-KR" sz="24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Medium" panose="020B0600000101010101" pitchFamily="50" charset="-127"/>
                <a:ea typeface="KT서체 Medium" panose="020B0600000101010101" pitchFamily="50" charset="-127"/>
              </a:rPr>
              <a:t>, </a:t>
            </a:r>
            <a:endParaRPr lang="en-US" altLang="ko-KR" sz="24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서체 Medium" panose="020B0600000101010101" pitchFamily="50" charset="-127"/>
              <a:ea typeface="KT서체 Medium" panose="020B0600000101010101" pitchFamily="50" charset="-127"/>
            </a:endParaRPr>
          </a:p>
          <a:p>
            <a:pPr algn="ctr" defTabSz="982524"/>
            <a:r>
              <a:rPr lang="ko-KR" altLang="en-US" sz="24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Medium" panose="020B0600000101010101" pitchFamily="50" charset="-127"/>
                <a:ea typeface="KT서체 Medium" panose="020B0600000101010101" pitchFamily="50" charset="-127"/>
              </a:rPr>
              <a:t>개인정보 노출 없이 </a:t>
            </a:r>
            <a:endParaRPr lang="en-US" altLang="ko-KR" sz="24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서체 Medium" panose="020B0600000101010101" pitchFamily="50" charset="-127"/>
              <a:ea typeface="KT서체 Medium" panose="020B0600000101010101" pitchFamily="50" charset="-127"/>
            </a:endParaRPr>
          </a:p>
          <a:p>
            <a:pPr algn="ctr" defTabSz="982524"/>
            <a:r>
              <a:rPr lang="ko-KR" altLang="en-US" sz="24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Medium" panose="020B0600000101010101" pitchFamily="50" charset="-127"/>
                <a:ea typeface="KT서체 Medium" panose="020B0600000101010101" pitchFamily="50" charset="-127"/>
              </a:rPr>
              <a:t>출입 </a:t>
            </a:r>
            <a:r>
              <a:rPr lang="ko-KR" altLang="en-US" sz="24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Medium" panose="020B0600000101010101" pitchFamily="50" charset="-127"/>
                <a:ea typeface="KT서체 Medium" panose="020B0600000101010101" pitchFamily="50" charset="-127"/>
              </a:rPr>
              <a:t>정보가 안전하게 저장됩니다</a:t>
            </a:r>
            <a:r>
              <a:rPr lang="en-US" altLang="ko-KR" sz="24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Medium" panose="020B0600000101010101" pitchFamily="50" charset="-127"/>
                <a:ea typeface="KT서체 Medium" panose="020B0600000101010101" pitchFamily="50" charset="-127"/>
              </a:rPr>
              <a:t>.</a:t>
            </a:r>
            <a:endParaRPr lang="en-US" altLang="ko-KR" sz="2400" b="1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서체 Medium" panose="020B0600000101010101" pitchFamily="50" charset="-127"/>
              <a:ea typeface="KT서체 Medium" panose="020B0600000101010101" pitchFamily="50" charset="-127"/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933450" y="14239492"/>
            <a:ext cx="8855309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82524"/>
            <a:r>
              <a:rPr lang="en-US" altLang="ko-KR" sz="2100" b="1" spc="-8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- </a:t>
            </a:r>
            <a:r>
              <a:rPr lang="ko-KR" altLang="en-US" sz="2100" b="1" spc="-8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개인 </a:t>
            </a:r>
            <a:r>
              <a:rPr lang="ko-KR" altLang="en-US" sz="2100" b="1" spc="-80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정보의 수집 ∙ 이용에 협조해 주셔서 </a:t>
            </a:r>
            <a:r>
              <a:rPr lang="ko-KR" altLang="en-US" sz="2100" b="1" spc="-8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감사 드립니다</a:t>
            </a:r>
            <a:r>
              <a:rPr lang="en-US" altLang="ko-KR" sz="2100" b="1" spc="-8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. -            </a:t>
            </a:r>
            <a:endParaRPr lang="en-US" altLang="ko-KR" sz="2100" b="1" spc="-80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2510580" y="7402022"/>
            <a:ext cx="2636939" cy="135421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ko-KR" sz="8200" b="1" spc="-60" dirty="0" smtClean="0">
                <a:gradFill>
                  <a:gsLst>
                    <a:gs pos="0">
                      <a:srgbClr val="FFFF00"/>
                    </a:gs>
                    <a:gs pos="100000">
                      <a:srgbClr val="FFFF00"/>
                    </a:gs>
                  </a:gsLst>
                  <a:lin ang="5400000" scaled="1"/>
                </a:gradFill>
                <a:latin typeface="KT서체 Medium" panose="020B0600000101010101" pitchFamily="50" charset="-127"/>
                <a:ea typeface="KT서체 Medium" panose="020B0600000101010101" pitchFamily="50" charset="-127"/>
              </a:rPr>
              <a:t>080)</a:t>
            </a:r>
            <a:endParaRPr lang="ko-KR" altLang="en-US" sz="8200" b="1" spc="-60" dirty="0">
              <a:gradFill>
                <a:gsLst>
                  <a:gs pos="0">
                    <a:srgbClr val="FFFF00"/>
                  </a:gs>
                  <a:gs pos="100000">
                    <a:srgbClr val="FFFF00"/>
                  </a:gs>
                </a:gsLst>
                <a:lin ang="5400000" scaled="1"/>
              </a:gradFill>
              <a:latin typeface="KT서체 Medium" panose="020B0600000101010101" pitchFamily="50" charset="-127"/>
              <a:ea typeface="KT서체 Medium" panose="020B0600000101010101" pitchFamily="50" charset="-127"/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876300" y="1239511"/>
            <a:ext cx="692707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82524"/>
            <a:r>
              <a:rPr lang="en-US" altLang="ko-KR" sz="2400" b="1" spc="-5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KT서체 Medium" panose="020B0600000101010101" pitchFamily="50" charset="-127"/>
                <a:ea typeface="KT서체 Medium" panose="020B0600000101010101" pitchFamily="50" charset="-127"/>
              </a:rPr>
              <a:t>&lt;</a:t>
            </a:r>
            <a:r>
              <a:rPr lang="ko-KR" altLang="en-US" sz="2400" b="1" spc="-5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KT서체 Medium" panose="020B0600000101010101" pitchFamily="50" charset="-127"/>
                <a:ea typeface="KT서체 Medium" panose="020B0600000101010101" pitchFamily="50" charset="-127"/>
              </a:rPr>
              <a:t>코로나</a:t>
            </a:r>
            <a:r>
              <a:rPr lang="en-US" altLang="ko-KR" sz="2400" b="1" spc="-5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KT서체 Medium" panose="020B0600000101010101" pitchFamily="50" charset="-127"/>
                <a:ea typeface="KT서체 Medium" panose="020B0600000101010101" pitchFamily="50" charset="-127"/>
              </a:rPr>
              <a:t>19 </a:t>
            </a:r>
            <a:r>
              <a:rPr lang="ko-KR" altLang="en-US" sz="2400" b="1" spc="-5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KT서체 Medium" panose="020B0600000101010101" pitchFamily="50" charset="-127"/>
                <a:ea typeface="KT서체 Medium" panose="020B0600000101010101" pitchFamily="50" charset="-127"/>
              </a:rPr>
              <a:t>확산 방지를 위한 출입관리</a:t>
            </a:r>
            <a:r>
              <a:rPr lang="en-US" altLang="ko-KR" sz="2400" b="1" spc="-5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KT서체 Medium" panose="020B0600000101010101" pitchFamily="50" charset="-127"/>
                <a:ea typeface="KT서체 Medium" panose="020B0600000101010101" pitchFamily="50" charset="-127"/>
              </a:rPr>
              <a:t>&gt;</a:t>
            </a:r>
          </a:p>
        </p:txBody>
      </p:sp>
      <p:sp>
        <p:nvSpPr>
          <p:cNvPr id="13" name="직사각형 12"/>
          <p:cNvSpPr/>
          <p:nvPr/>
        </p:nvSpPr>
        <p:spPr>
          <a:xfrm>
            <a:off x="3147821" y="6830950"/>
            <a:ext cx="744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82524"/>
            <a:r>
              <a:rPr lang="en-US" altLang="ko-KR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(</a:t>
            </a:r>
            <a:r>
              <a:rPr lang="ko-KR" altLang="en-US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통화료는 </a:t>
            </a:r>
            <a:r>
              <a:rPr lang="ko-KR" altLang="en-US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구로구청에서 </a:t>
            </a:r>
            <a:r>
              <a:rPr lang="ko-KR" altLang="en-US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부담합니다</a:t>
            </a:r>
            <a:r>
              <a:rPr lang="en-US" altLang="ko-KR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.)</a:t>
            </a:r>
            <a:endParaRPr lang="ko-KR" altLang="en-US" b="1" dirty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</a:endParaRPr>
          </a:p>
        </p:txBody>
      </p:sp>
      <p:sp>
        <p:nvSpPr>
          <p:cNvPr id="15" name="직사각형 14"/>
          <p:cNvSpPr/>
          <p:nvPr/>
        </p:nvSpPr>
        <p:spPr>
          <a:xfrm>
            <a:off x="1714082" y="10335933"/>
            <a:ext cx="8640879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82524">
              <a:lnSpc>
                <a:spcPts val="2000"/>
              </a:lnSpc>
            </a:pPr>
            <a:r>
              <a:rPr lang="ko-KR" altLang="en-US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코로나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19 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예방 및 확산 방지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(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감염상태 모니터링 및 감염원 추적 등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)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와</a:t>
            </a:r>
            <a:r>
              <a:rPr lang="en-US" altLang="ko-KR" sz="16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 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유관법률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(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개인정보   보호법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, 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감염병 </a:t>
            </a:r>
            <a:r>
              <a:rPr lang="ko-KR" altLang="en-US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예방 및 관리에 관한 법률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) 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준수를 위해</a:t>
            </a:r>
            <a:r>
              <a:rPr lang="en-US" altLang="ko-KR" sz="16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 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다음과 같이 개인정보를 수집 ∙ 이용 </a:t>
            </a:r>
            <a:endParaRPr lang="en-US" altLang="ko-KR" sz="16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  <a:p>
            <a:pPr lvl="0" defTabSz="982524">
              <a:lnSpc>
                <a:spcPts val="2000"/>
              </a:lnSpc>
            </a:pPr>
            <a:r>
              <a:rPr lang="ko-KR" altLang="en-US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및 제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3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자 제공을 </a:t>
            </a:r>
            <a:r>
              <a:rPr lang="ko-KR" altLang="en-US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하고자 합니다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.</a:t>
            </a:r>
            <a:r>
              <a:rPr lang="en-US" altLang="ko-KR" sz="16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 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(</a:t>
            </a:r>
            <a:r>
              <a:rPr lang="ko-KR" altLang="en-US" sz="16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확진자 발생 시에만 활용</a:t>
            </a:r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)</a:t>
            </a:r>
          </a:p>
        </p:txBody>
      </p:sp>
      <p:sp>
        <p:nvSpPr>
          <p:cNvPr id="16" name="직사각형 15"/>
          <p:cNvSpPr/>
          <p:nvPr/>
        </p:nvSpPr>
        <p:spPr>
          <a:xfrm>
            <a:off x="1714083" y="9697732"/>
            <a:ext cx="989887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82524"/>
            <a:r>
              <a:rPr lang="en-US" altLang="ko-KR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2021. 10. 00 ~ 2021.12.31.</a:t>
            </a:r>
            <a:r>
              <a:rPr lang="ko-KR" altLang="en-US" sz="16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까지</a:t>
            </a:r>
            <a:endParaRPr lang="en-US" altLang="ko-KR" sz="16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685591" y="9685730"/>
            <a:ext cx="933241" cy="350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82524"/>
            <a:r>
              <a:rPr lang="ko-KR" altLang="en-US" sz="17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기  간</a:t>
            </a:r>
            <a:endParaRPr lang="en-US" altLang="ko-KR" sz="17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685591" y="10345008"/>
            <a:ext cx="933241" cy="3505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82524"/>
            <a:r>
              <a:rPr lang="ko-KR" altLang="en-US" sz="17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목</a:t>
            </a:r>
            <a:r>
              <a:rPr lang="ko-KR" altLang="en-US" sz="17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  </a:t>
            </a:r>
            <a:r>
              <a:rPr lang="ko-KR" altLang="en-US" sz="1700" b="1" dirty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적</a:t>
            </a:r>
            <a:endParaRPr lang="en-US" altLang="ko-KR" sz="17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0" name="직사각형 19"/>
          <p:cNvSpPr/>
          <p:nvPr/>
        </p:nvSpPr>
        <p:spPr>
          <a:xfrm>
            <a:off x="723691" y="11457695"/>
            <a:ext cx="306725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82524"/>
            <a:r>
              <a:rPr lang="ko-KR" altLang="en-US" sz="17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개인정보 수집 </a:t>
            </a:r>
            <a:r>
              <a:rPr lang="en-US" altLang="ko-KR" sz="17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· </a:t>
            </a:r>
            <a:r>
              <a:rPr lang="ko-KR" altLang="en-US" sz="17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이용 내역</a:t>
            </a:r>
            <a:endParaRPr lang="en-US" altLang="ko-KR" sz="17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5977928" y="11457695"/>
            <a:ext cx="3067259" cy="3539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82524"/>
            <a:r>
              <a:rPr lang="ko-KR" altLang="en-US" sz="17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개인정보 제</a:t>
            </a:r>
            <a:r>
              <a:rPr lang="en-US" altLang="ko-KR" sz="1700" b="1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3</a:t>
            </a:r>
            <a:r>
              <a:rPr lang="ko-KR" altLang="en-US" sz="1700" b="1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자 제공 내역</a:t>
            </a:r>
            <a:endParaRPr lang="en-US" altLang="ko-KR" sz="1700" b="1" dirty="0" smtClean="0"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ea"/>
              <a:ea typeface="+mj-ea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761791" y="12078872"/>
            <a:ext cx="30672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82524"/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수집기관｜</a:t>
            </a:r>
            <a:r>
              <a:rPr lang="ko-KR" altLang="en-US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 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</a:rPr>
              <a:t>구로구청 </a:t>
            </a:r>
            <a:endParaRPr lang="en-US" altLang="ko-KR" sz="1600" b="1" spc="-20" dirty="0" smtClean="0">
              <a:ln w="0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3" name="직사각형 22"/>
          <p:cNvSpPr/>
          <p:nvPr/>
        </p:nvSpPr>
        <p:spPr>
          <a:xfrm>
            <a:off x="761790" y="12466943"/>
            <a:ext cx="45658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982524"/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수집</a:t>
            </a:r>
            <a:r>
              <a:rPr lang="en-US" altLang="ko-KR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·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이용항목｜</a:t>
            </a:r>
            <a:r>
              <a:rPr lang="ko-KR" altLang="en-US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전화번호</a:t>
            </a:r>
            <a:r>
              <a:rPr lang="en-US" altLang="ko-KR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, </a:t>
            </a:r>
            <a:r>
              <a:rPr lang="ko-KR" altLang="en-US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발신시간</a:t>
            </a:r>
            <a:endParaRPr lang="en-US" altLang="ko-KR" sz="1600" b="1" spc="-20" dirty="0">
              <a:ln w="0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4" name="직사각형 23"/>
          <p:cNvSpPr/>
          <p:nvPr/>
        </p:nvSpPr>
        <p:spPr>
          <a:xfrm>
            <a:off x="761790" y="12855015"/>
            <a:ext cx="456586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82524"/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보유기간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｜ 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해당 시설 이용 후 </a:t>
            </a:r>
            <a:r>
              <a:rPr lang="en-US" altLang="ko-KR" sz="14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4</a:t>
            </a:r>
            <a:r>
              <a:rPr lang="ko-KR" altLang="en-US" sz="14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주간 보유 </a:t>
            </a:r>
            <a:endParaRPr lang="en-US" altLang="ko-KR" sz="1400" b="1" spc="-20" dirty="0">
              <a:ln w="0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5996978" y="12078872"/>
            <a:ext cx="30672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82524"/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이용기관｜</a:t>
            </a:r>
            <a:r>
              <a:rPr lang="ko-KR" altLang="en-US" sz="1600" b="1" spc="-20" dirty="0" err="1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지자체</a:t>
            </a:r>
            <a:r>
              <a:rPr lang="ko-KR" altLang="en-US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 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 및 </a:t>
            </a:r>
            <a:r>
              <a:rPr lang="ko-KR" altLang="en-US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방역기관</a:t>
            </a:r>
            <a:endParaRPr lang="en-US" altLang="ko-KR" sz="1600" b="1" spc="-20" dirty="0">
              <a:ln w="0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5996977" y="12466943"/>
            <a:ext cx="3067259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82524"/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이용항목｜</a:t>
            </a:r>
            <a:r>
              <a:rPr lang="ko-KR" altLang="en-US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전화번호</a:t>
            </a:r>
            <a:r>
              <a:rPr lang="en-US" altLang="ko-KR" sz="1600" b="1" spc="-20" dirty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, </a:t>
            </a:r>
            <a:r>
              <a:rPr lang="ko-KR" altLang="en-US" sz="1600" b="1" spc="-2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발신시간</a:t>
            </a:r>
            <a:endParaRPr lang="en-US" altLang="ko-KR" sz="1600" b="1" spc="-20" dirty="0">
              <a:ln w="0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27" name="직사각형 26"/>
          <p:cNvSpPr/>
          <p:nvPr/>
        </p:nvSpPr>
        <p:spPr>
          <a:xfrm>
            <a:off x="5996977" y="12855015"/>
            <a:ext cx="488057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82524"/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보유기간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rgbClr val="002060"/>
                    </a:gs>
                    <a:gs pos="100000">
                      <a:srgbClr val="002060"/>
                    </a:gs>
                  </a:gsLst>
                  <a:lin ang="5400000" scaled="1"/>
                </a:gradFill>
                <a:latin typeface="+mj-ea"/>
                <a:ea typeface="+mj-ea"/>
              </a:rPr>
              <a:t>｜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해당 시설 이요 후 </a:t>
            </a:r>
            <a:r>
              <a:rPr lang="en-US" altLang="ko-KR" sz="16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4</a:t>
            </a:r>
            <a:r>
              <a:rPr lang="ko-KR" altLang="en-US" sz="1600" b="1" spc="-20" dirty="0" smtClean="0">
                <a:ln w="0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latin typeface="+mj-ea"/>
                <a:ea typeface="+mj-ea"/>
              </a:rPr>
              <a:t>주간 보유</a:t>
            </a:r>
            <a:endParaRPr lang="en-US" altLang="ko-KR" sz="1400" b="1" spc="-20" dirty="0">
              <a:ln w="0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latin typeface="+mj-ea"/>
              <a:ea typeface="+mj-ea"/>
            </a:endParaRPr>
          </a:p>
        </p:txBody>
      </p:sp>
      <p:sp>
        <p:nvSpPr>
          <p:cNvPr id="31" name="직사각형 30"/>
          <p:cNvSpPr/>
          <p:nvPr/>
        </p:nvSpPr>
        <p:spPr>
          <a:xfrm>
            <a:off x="914400" y="2004316"/>
            <a:ext cx="69270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82524"/>
            <a:r>
              <a:rPr lang="ko-KR" altLang="en-US" sz="4800" b="1" spc="-5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Bold" panose="020B0600000101010101" pitchFamily="50" charset="-127"/>
                <a:ea typeface="KT서체 Bold" panose="020B0600000101010101" pitchFamily="50" charset="-127"/>
              </a:rPr>
              <a:t>전화 한 통으로 출입</a:t>
            </a:r>
            <a:r>
              <a:rPr lang="en-US" altLang="ko-KR" sz="4800" b="1" spc="-50" dirty="0" smtClean="0"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Bold" panose="020B0600000101010101" pitchFamily="50" charset="-127"/>
                <a:ea typeface="KT서체 Bold" panose="020B0600000101010101" pitchFamily="50" charset="-127"/>
              </a:rPr>
              <a:t>!</a:t>
            </a:r>
          </a:p>
        </p:txBody>
      </p:sp>
      <p:sp>
        <p:nvSpPr>
          <p:cNvPr id="32" name="직사각형 31"/>
          <p:cNvSpPr/>
          <p:nvPr/>
        </p:nvSpPr>
        <p:spPr>
          <a:xfrm>
            <a:off x="876300" y="2853352"/>
            <a:ext cx="6927075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defTabSz="982524"/>
            <a:r>
              <a:rPr lang="ko-KR" altLang="en-US" sz="7000" b="1" spc="-50" dirty="0" err="1" smtClean="0">
                <a:ln w="28575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glow rad="127000">
                    <a:srgbClr val="002060">
                      <a:alpha val="7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Bold" panose="020B0600000101010101" pitchFamily="50" charset="-127"/>
                <a:ea typeface="KT서체 Bold" panose="020B0600000101010101" pitchFamily="50" charset="-127"/>
              </a:rPr>
              <a:t>안심콜</a:t>
            </a:r>
            <a:r>
              <a:rPr lang="ko-KR" altLang="en-US" sz="7000" b="1" spc="-50" dirty="0" smtClean="0">
                <a:ln w="28575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glow rad="127000">
                    <a:srgbClr val="002060">
                      <a:alpha val="7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Bold" panose="020B0600000101010101" pitchFamily="50" charset="-127"/>
                <a:ea typeface="KT서체 Bold" panose="020B0600000101010101" pitchFamily="50" charset="-127"/>
              </a:rPr>
              <a:t> </a:t>
            </a:r>
            <a:r>
              <a:rPr lang="ko-KR" altLang="en-US" sz="7000" b="1" spc="-50" dirty="0" smtClean="0">
                <a:ln w="28575">
                  <a:noFill/>
                </a:ln>
                <a:gradFill>
                  <a:gsLst>
                    <a:gs pos="0">
                      <a:schemeClr val="bg1"/>
                    </a:gs>
                    <a:gs pos="100000">
                      <a:schemeClr val="bg1"/>
                    </a:gs>
                  </a:gsLst>
                  <a:lin ang="5400000" scaled="1"/>
                </a:gradFill>
                <a:effectLst>
                  <a:glow rad="127000">
                    <a:srgbClr val="002060">
                      <a:alpha val="70000"/>
                    </a:srgb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KT서체 Bold" panose="020B0600000101010101" pitchFamily="50" charset="-127"/>
                <a:ea typeface="KT서체 Bold" panose="020B0600000101010101" pitchFamily="50" charset="-127"/>
              </a:rPr>
              <a:t>출입관리</a:t>
            </a:r>
            <a:endParaRPr lang="en-US" altLang="ko-KR" sz="7000" b="1" spc="-50" dirty="0" smtClean="0">
              <a:ln w="28575">
                <a:noFill/>
              </a:ln>
              <a:gradFill>
                <a:gsLst>
                  <a:gs pos="0">
                    <a:schemeClr val="bg1"/>
                  </a:gs>
                  <a:gs pos="100000">
                    <a:schemeClr val="bg1"/>
                  </a:gs>
                </a:gsLst>
                <a:lin ang="5400000" scaled="1"/>
              </a:gradFill>
              <a:effectLst>
                <a:glow rad="127000">
                  <a:srgbClr val="002060">
                    <a:alpha val="70000"/>
                  </a:srgb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KT서체 Bold" panose="020B0600000101010101" pitchFamily="50" charset="-127"/>
              <a:ea typeface="KT서체 Bold" panose="020B0600000101010101" pitchFamily="50" charset="-127"/>
            </a:endParaRPr>
          </a:p>
        </p:txBody>
      </p:sp>
      <p:pic>
        <p:nvPicPr>
          <p:cNvPr id="35" name="그림 3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4387"/>
          <a:stretch/>
        </p:blipFill>
        <p:spPr>
          <a:xfrm>
            <a:off x="276748" y="3886199"/>
            <a:ext cx="6657452" cy="306733"/>
          </a:xfrm>
          <a:prstGeom prst="rect">
            <a:avLst/>
          </a:prstGeom>
        </p:spPr>
      </p:pic>
      <p:pic>
        <p:nvPicPr>
          <p:cNvPr id="2" name="그림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9040" y="377487"/>
            <a:ext cx="2795921" cy="120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614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</TotalTime>
  <Words>157</Words>
  <Application>Microsoft Office PowerPoint</Application>
  <PresentationFormat>사용자 지정</PresentationFormat>
  <Paragraphs>22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KT서체 Bold</vt:lpstr>
      <vt:lpstr>KT서체 Medium</vt:lpstr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김현화(Biz통합오퍼링기획팀)</dc:creator>
  <cp:lastModifiedBy>guro</cp:lastModifiedBy>
  <cp:revision>20</cp:revision>
  <cp:lastPrinted>2020-12-08T01:17:16Z</cp:lastPrinted>
  <dcterms:created xsi:type="dcterms:W3CDTF">2020-11-09T04:34:21Z</dcterms:created>
  <dcterms:modified xsi:type="dcterms:W3CDTF">2021-09-08T06:39:47Z</dcterms:modified>
</cp:coreProperties>
</file>